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241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442750-814A-4F69-8A40-BD8B10EA6583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C3FB97-8F68-4003-A883-026FD9FB9A16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973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 txBox="1">
            <a:spLocks noGrp="1" noChangeArrowheads="1"/>
          </p:cNvSpPr>
          <p:nvPr/>
        </p:nvSpPr>
        <p:spPr bwMode="auto">
          <a:xfrm>
            <a:off x="3882929" y="8687297"/>
            <a:ext cx="2973538" cy="455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21" tIns="45660" rIns="91321" bIns="45660" anchor="b"/>
          <a:lstStyle/>
          <a:p>
            <a:pPr algn="r"/>
            <a:fld id="{DBDEB7D1-BDD2-44EE-9328-9843D2E34535}" type="slidenum">
              <a:rPr lang="en-US" sz="1200">
                <a:latin typeface="Calibri" pitchFamily="34" charset="0"/>
              </a:rPr>
              <a:pPr algn="r"/>
              <a:t>1</a:t>
            </a:fld>
            <a:endParaRPr lang="en-US" sz="1200" dirty="0">
              <a:latin typeface="Calibri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87388"/>
            <a:ext cx="4568825" cy="3427412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1521"/>
            <a:ext cx="5487013" cy="4114587"/>
          </a:xfrm>
          <a:noFill/>
          <a:ln/>
        </p:spPr>
        <p:txBody>
          <a:bodyPr lIns="91321" tIns="45660" rIns="91321" bIns="45660"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B81F-758D-4FA5-8A21-45DCB5DF6936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259A-E58E-4B08-ACED-61E38F628CA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B81F-758D-4FA5-8A21-45DCB5DF6936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259A-E58E-4B08-ACED-61E38F628CA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B81F-758D-4FA5-8A21-45DCB5DF6936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259A-E58E-4B08-ACED-61E38F628CA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B81F-758D-4FA5-8A21-45DCB5DF6936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259A-E58E-4B08-ACED-61E38F628CA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B81F-758D-4FA5-8A21-45DCB5DF6936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259A-E58E-4B08-ACED-61E38F628CA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B81F-758D-4FA5-8A21-45DCB5DF6936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259A-E58E-4B08-ACED-61E38F628CA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B81F-758D-4FA5-8A21-45DCB5DF6936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259A-E58E-4B08-ACED-61E38F628CA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B81F-758D-4FA5-8A21-45DCB5DF6936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259A-E58E-4B08-ACED-61E38F628CA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B81F-758D-4FA5-8A21-45DCB5DF6936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259A-E58E-4B08-ACED-61E38F628CA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B81F-758D-4FA5-8A21-45DCB5DF6936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259A-E58E-4B08-ACED-61E38F628CA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DB81F-758D-4FA5-8A21-45DCB5DF6936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259A-E58E-4B08-ACED-61E38F628CA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DB81F-758D-4FA5-8A21-45DCB5DF6936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4259A-E58E-4B08-ACED-61E38F628CA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eg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Relationship Id="rId9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3" name="Picture 110"/>
          <p:cNvPicPr>
            <a:picLocks noChangeAspect="1" noChangeArrowheads="1"/>
          </p:cNvPicPr>
          <p:nvPr/>
        </p:nvPicPr>
        <p:blipFill>
          <a:blip r:embed="rId4" cstate="print"/>
          <a:srcRect l="30838" t="33299" r="49872" b="65437"/>
          <a:stretch>
            <a:fillRect/>
          </a:stretch>
        </p:blipFill>
        <p:spPr bwMode="auto">
          <a:xfrm>
            <a:off x="147638" y="1009650"/>
            <a:ext cx="8848725" cy="8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Rectangle 113"/>
          <p:cNvSpPr>
            <a:spLocks noChangeArrowheads="1"/>
          </p:cNvSpPr>
          <p:nvPr/>
        </p:nvSpPr>
        <p:spPr bwMode="auto">
          <a:xfrm>
            <a:off x="160338" y="611188"/>
            <a:ext cx="38465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2E546C"/>
                </a:solidFill>
                <a:latin typeface="Calibri" pitchFamily="34" charset="0"/>
              </a:rPr>
              <a:t>Century Golf Partners - Portfolio</a:t>
            </a: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895350" y="765175"/>
          <a:ext cx="7315200" cy="5773738"/>
        </p:xfrm>
        <a:graphic>
          <a:graphicData uri="http://schemas.openxmlformats.org/presentationml/2006/ole">
            <p:oleObj spid="_x0000_s1029" name="Bitmap Image" r:id="rId5" imgW="7771429" imgH="6133333" progId="PBrush">
              <p:embed/>
            </p:oleObj>
          </a:graphicData>
        </a:graphic>
      </p:graphicFrame>
      <p:sp>
        <p:nvSpPr>
          <p:cNvPr id="22535" name="Freeform 3"/>
          <p:cNvSpPr>
            <a:spLocks/>
          </p:cNvSpPr>
          <p:nvPr/>
        </p:nvSpPr>
        <p:spPr bwMode="auto">
          <a:xfrm>
            <a:off x="4962525" y="4948238"/>
            <a:ext cx="161925" cy="190500"/>
          </a:xfrm>
          <a:custGeom>
            <a:avLst/>
            <a:gdLst>
              <a:gd name="T0" fmla="*/ 0 w 102"/>
              <a:gd name="T1" fmla="*/ 0 h 120"/>
              <a:gd name="T2" fmla="*/ 2147483647 w 102"/>
              <a:gd name="T3" fmla="*/ 2147483647 h 120"/>
              <a:gd name="T4" fmla="*/ 2147483647 w 102"/>
              <a:gd name="T5" fmla="*/ 2147483647 h 120"/>
              <a:gd name="T6" fmla="*/ 2147483647 w 102"/>
              <a:gd name="T7" fmla="*/ 2147483647 h 120"/>
              <a:gd name="T8" fmla="*/ 0 w 102"/>
              <a:gd name="T9" fmla="*/ 0 h 1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2"/>
              <a:gd name="T16" fmla="*/ 0 h 120"/>
              <a:gd name="T17" fmla="*/ 102 w 102"/>
              <a:gd name="T18" fmla="*/ 120 h 1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2" h="120">
                <a:moveTo>
                  <a:pt x="0" y="0"/>
                </a:moveTo>
                <a:lnTo>
                  <a:pt x="90" y="12"/>
                </a:lnTo>
                <a:lnTo>
                  <a:pt x="102" y="120"/>
                </a:lnTo>
                <a:lnTo>
                  <a:pt x="18" y="108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6" name="Freeform 4"/>
          <p:cNvSpPr>
            <a:spLocks/>
          </p:cNvSpPr>
          <p:nvPr/>
        </p:nvSpPr>
        <p:spPr bwMode="auto">
          <a:xfrm>
            <a:off x="4810125" y="4919663"/>
            <a:ext cx="257175" cy="333375"/>
          </a:xfrm>
          <a:custGeom>
            <a:avLst/>
            <a:gdLst>
              <a:gd name="T0" fmla="*/ 0 w 162"/>
              <a:gd name="T1" fmla="*/ 0 h 210"/>
              <a:gd name="T2" fmla="*/ 2147483647 w 162"/>
              <a:gd name="T3" fmla="*/ 0 h 210"/>
              <a:gd name="T4" fmla="*/ 2147483647 w 162"/>
              <a:gd name="T5" fmla="*/ 2147483647 h 210"/>
              <a:gd name="T6" fmla="*/ 2147483647 w 162"/>
              <a:gd name="T7" fmla="*/ 2147483647 h 210"/>
              <a:gd name="T8" fmla="*/ 2147483647 w 162"/>
              <a:gd name="T9" fmla="*/ 2147483647 h 210"/>
              <a:gd name="T10" fmla="*/ 2147483647 w 162"/>
              <a:gd name="T11" fmla="*/ 2147483647 h 210"/>
              <a:gd name="T12" fmla="*/ 2147483647 w 162"/>
              <a:gd name="T13" fmla="*/ 2147483647 h 210"/>
              <a:gd name="T14" fmla="*/ 0 w 162"/>
              <a:gd name="T15" fmla="*/ 0 h 21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62"/>
              <a:gd name="T25" fmla="*/ 0 h 210"/>
              <a:gd name="T26" fmla="*/ 162 w 162"/>
              <a:gd name="T27" fmla="*/ 210 h 21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62" h="210">
                <a:moveTo>
                  <a:pt x="0" y="0"/>
                </a:moveTo>
                <a:lnTo>
                  <a:pt x="162" y="0"/>
                </a:lnTo>
                <a:lnTo>
                  <a:pt x="120" y="96"/>
                </a:lnTo>
                <a:lnTo>
                  <a:pt x="144" y="204"/>
                </a:lnTo>
                <a:lnTo>
                  <a:pt x="54" y="210"/>
                </a:lnTo>
                <a:lnTo>
                  <a:pt x="36" y="150"/>
                </a:lnTo>
                <a:lnTo>
                  <a:pt x="6" y="5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7" name="Freeform 5"/>
          <p:cNvSpPr>
            <a:spLocks/>
          </p:cNvSpPr>
          <p:nvPr/>
        </p:nvSpPr>
        <p:spPr bwMode="auto">
          <a:xfrm>
            <a:off x="4667250" y="5072063"/>
            <a:ext cx="190500" cy="200025"/>
          </a:xfrm>
          <a:custGeom>
            <a:avLst/>
            <a:gdLst>
              <a:gd name="T0" fmla="*/ 0 w 120"/>
              <a:gd name="T1" fmla="*/ 0 h 126"/>
              <a:gd name="T2" fmla="*/ 2147483647 w 120"/>
              <a:gd name="T3" fmla="*/ 2147483647 h 126"/>
              <a:gd name="T4" fmla="*/ 2147483647 w 120"/>
              <a:gd name="T5" fmla="*/ 2147483647 h 126"/>
              <a:gd name="T6" fmla="*/ 2147483647 w 120"/>
              <a:gd name="T7" fmla="*/ 2147483647 h 126"/>
              <a:gd name="T8" fmla="*/ 2147483647 w 120"/>
              <a:gd name="T9" fmla="*/ 2147483647 h 126"/>
              <a:gd name="T10" fmla="*/ 0 w 120"/>
              <a:gd name="T11" fmla="*/ 0 h 1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0"/>
              <a:gd name="T19" fmla="*/ 0 h 126"/>
              <a:gd name="T20" fmla="*/ 120 w 120"/>
              <a:gd name="T21" fmla="*/ 126 h 12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0" h="126">
                <a:moveTo>
                  <a:pt x="0" y="0"/>
                </a:moveTo>
                <a:lnTo>
                  <a:pt x="102" y="6"/>
                </a:lnTo>
                <a:lnTo>
                  <a:pt x="120" y="126"/>
                </a:lnTo>
                <a:lnTo>
                  <a:pt x="24" y="126"/>
                </a:lnTo>
                <a:lnTo>
                  <a:pt x="18" y="36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8" name="Freeform 6"/>
          <p:cNvSpPr>
            <a:spLocks/>
          </p:cNvSpPr>
          <p:nvPr/>
        </p:nvSpPr>
        <p:spPr bwMode="auto">
          <a:xfrm>
            <a:off x="4533900" y="5091113"/>
            <a:ext cx="161925" cy="180975"/>
          </a:xfrm>
          <a:custGeom>
            <a:avLst/>
            <a:gdLst>
              <a:gd name="T0" fmla="*/ 0 w 102"/>
              <a:gd name="T1" fmla="*/ 2147483647 h 114"/>
              <a:gd name="T2" fmla="*/ 0 w 102"/>
              <a:gd name="T3" fmla="*/ 2147483647 h 114"/>
              <a:gd name="T4" fmla="*/ 2147483647 w 102"/>
              <a:gd name="T5" fmla="*/ 2147483647 h 114"/>
              <a:gd name="T6" fmla="*/ 2147483647 w 102"/>
              <a:gd name="T7" fmla="*/ 0 h 114"/>
              <a:gd name="T8" fmla="*/ 2147483647 w 102"/>
              <a:gd name="T9" fmla="*/ 2147483647 h 114"/>
              <a:gd name="T10" fmla="*/ 0 w 102"/>
              <a:gd name="T11" fmla="*/ 2147483647 h 11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2"/>
              <a:gd name="T19" fmla="*/ 0 h 114"/>
              <a:gd name="T20" fmla="*/ 102 w 102"/>
              <a:gd name="T21" fmla="*/ 114 h 11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2" h="114">
                <a:moveTo>
                  <a:pt x="0" y="6"/>
                </a:moveTo>
                <a:lnTo>
                  <a:pt x="0" y="102"/>
                </a:lnTo>
                <a:lnTo>
                  <a:pt x="90" y="114"/>
                </a:lnTo>
                <a:lnTo>
                  <a:pt x="102" y="0"/>
                </a:lnTo>
                <a:lnTo>
                  <a:pt x="36" y="18"/>
                </a:lnTo>
                <a:lnTo>
                  <a:pt x="0" y="6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9" name="Freeform 7"/>
          <p:cNvSpPr>
            <a:spLocks/>
          </p:cNvSpPr>
          <p:nvPr/>
        </p:nvSpPr>
        <p:spPr bwMode="auto">
          <a:xfrm>
            <a:off x="4772025" y="4567238"/>
            <a:ext cx="123825" cy="104775"/>
          </a:xfrm>
          <a:custGeom>
            <a:avLst/>
            <a:gdLst>
              <a:gd name="T0" fmla="*/ 2147483647 w 78"/>
              <a:gd name="T1" fmla="*/ 0 h 66"/>
              <a:gd name="T2" fmla="*/ 0 w 78"/>
              <a:gd name="T3" fmla="*/ 2147483647 h 66"/>
              <a:gd name="T4" fmla="*/ 2147483647 w 78"/>
              <a:gd name="T5" fmla="*/ 2147483647 h 66"/>
              <a:gd name="T6" fmla="*/ 2147483647 w 78"/>
              <a:gd name="T7" fmla="*/ 2147483647 h 66"/>
              <a:gd name="T8" fmla="*/ 2147483647 w 78"/>
              <a:gd name="T9" fmla="*/ 2147483647 h 66"/>
              <a:gd name="T10" fmla="*/ 2147483647 w 78"/>
              <a:gd name="T11" fmla="*/ 0 h 6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8"/>
              <a:gd name="T19" fmla="*/ 0 h 66"/>
              <a:gd name="T20" fmla="*/ 78 w 78"/>
              <a:gd name="T21" fmla="*/ 66 h 6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8" h="66">
                <a:moveTo>
                  <a:pt x="6" y="0"/>
                </a:moveTo>
                <a:lnTo>
                  <a:pt x="0" y="66"/>
                </a:lnTo>
                <a:lnTo>
                  <a:pt x="54" y="60"/>
                </a:lnTo>
                <a:lnTo>
                  <a:pt x="78" y="24"/>
                </a:lnTo>
                <a:lnTo>
                  <a:pt x="48" y="6"/>
                </a:lnTo>
                <a:lnTo>
                  <a:pt x="6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0" name="Freeform 8"/>
          <p:cNvSpPr>
            <a:spLocks/>
          </p:cNvSpPr>
          <p:nvPr/>
        </p:nvSpPr>
        <p:spPr bwMode="auto">
          <a:xfrm>
            <a:off x="7191375" y="3328988"/>
            <a:ext cx="238125" cy="190500"/>
          </a:xfrm>
          <a:custGeom>
            <a:avLst/>
            <a:gdLst>
              <a:gd name="T0" fmla="*/ 0 w 150"/>
              <a:gd name="T1" fmla="*/ 0 h 120"/>
              <a:gd name="T2" fmla="*/ 0 w 150"/>
              <a:gd name="T3" fmla="*/ 2147483647 h 120"/>
              <a:gd name="T4" fmla="*/ 2147483647 w 150"/>
              <a:gd name="T5" fmla="*/ 2147483647 h 120"/>
              <a:gd name="T6" fmla="*/ 2147483647 w 150"/>
              <a:gd name="T7" fmla="*/ 2147483647 h 120"/>
              <a:gd name="T8" fmla="*/ 2147483647 w 150"/>
              <a:gd name="T9" fmla="*/ 2147483647 h 120"/>
              <a:gd name="T10" fmla="*/ 0 w 150"/>
              <a:gd name="T11" fmla="*/ 0 h 1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0"/>
              <a:gd name="T19" fmla="*/ 0 h 120"/>
              <a:gd name="T20" fmla="*/ 150 w 150"/>
              <a:gd name="T21" fmla="*/ 120 h 12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0" h="120">
                <a:moveTo>
                  <a:pt x="0" y="0"/>
                </a:moveTo>
                <a:lnTo>
                  <a:pt x="0" y="108"/>
                </a:lnTo>
                <a:lnTo>
                  <a:pt x="96" y="120"/>
                </a:lnTo>
                <a:lnTo>
                  <a:pt x="150" y="60"/>
                </a:lnTo>
                <a:lnTo>
                  <a:pt x="48" y="18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1" name="Oval 9"/>
          <p:cNvSpPr>
            <a:spLocks noChangeArrowheads="1"/>
          </p:cNvSpPr>
          <p:nvPr/>
        </p:nvSpPr>
        <p:spPr bwMode="auto">
          <a:xfrm>
            <a:off x="5619750" y="3921125"/>
            <a:ext cx="152400" cy="152400"/>
          </a:xfrm>
          <a:prstGeom prst="ellipse">
            <a:avLst/>
          </a:prstGeom>
          <a:solidFill>
            <a:srgbClr val="C38B4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900">
              <a:latin typeface="Calibri" pitchFamily="34" charset="0"/>
            </a:endParaRPr>
          </a:p>
        </p:txBody>
      </p:sp>
      <p:sp>
        <p:nvSpPr>
          <p:cNvPr id="22542" name="Oval 11"/>
          <p:cNvSpPr>
            <a:spLocks noChangeArrowheads="1"/>
          </p:cNvSpPr>
          <p:nvPr/>
        </p:nvSpPr>
        <p:spPr bwMode="auto">
          <a:xfrm>
            <a:off x="4611688" y="4929188"/>
            <a:ext cx="152400" cy="152400"/>
          </a:xfrm>
          <a:prstGeom prst="ellipse">
            <a:avLst/>
          </a:prstGeom>
          <a:solidFill>
            <a:srgbClr val="C38B4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>
              <a:latin typeface="Calibri" pitchFamily="34" charset="0"/>
            </a:endParaRPr>
          </a:p>
        </p:txBody>
      </p:sp>
      <p:sp>
        <p:nvSpPr>
          <p:cNvPr id="22543" name="Oval 12"/>
          <p:cNvSpPr>
            <a:spLocks noChangeArrowheads="1"/>
          </p:cNvSpPr>
          <p:nvPr/>
        </p:nvSpPr>
        <p:spPr bwMode="auto">
          <a:xfrm>
            <a:off x="4648200" y="5118100"/>
            <a:ext cx="152400" cy="152400"/>
          </a:xfrm>
          <a:prstGeom prst="ellipse">
            <a:avLst/>
          </a:prstGeom>
          <a:solidFill>
            <a:srgbClr val="C38B4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>
              <a:latin typeface="Calibri" pitchFamily="34" charset="0"/>
            </a:endParaRPr>
          </a:p>
        </p:txBody>
      </p:sp>
      <p:sp>
        <p:nvSpPr>
          <p:cNvPr id="22544" name="Oval 13"/>
          <p:cNvSpPr>
            <a:spLocks noChangeArrowheads="1"/>
          </p:cNvSpPr>
          <p:nvPr/>
        </p:nvSpPr>
        <p:spPr bwMode="auto">
          <a:xfrm>
            <a:off x="1123950" y="3481388"/>
            <a:ext cx="152400" cy="152400"/>
          </a:xfrm>
          <a:prstGeom prst="ellipse">
            <a:avLst/>
          </a:prstGeom>
          <a:solidFill>
            <a:srgbClr val="222EC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900">
              <a:latin typeface="Calibri" pitchFamily="34" charset="0"/>
            </a:endParaRPr>
          </a:p>
        </p:txBody>
      </p:sp>
      <p:sp>
        <p:nvSpPr>
          <p:cNvPr id="22545" name="Oval 14"/>
          <p:cNvSpPr>
            <a:spLocks noChangeArrowheads="1"/>
          </p:cNvSpPr>
          <p:nvPr/>
        </p:nvSpPr>
        <p:spPr bwMode="auto">
          <a:xfrm>
            <a:off x="1809750" y="4090988"/>
            <a:ext cx="152400" cy="152400"/>
          </a:xfrm>
          <a:prstGeom prst="ellipse">
            <a:avLst/>
          </a:prstGeom>
          <a:solidFill>
            <a:srgbClr val="222EC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900">
              <a:latin typeface="Calibri" pitchFamily="34" charset="0"/>
            </a:endParaRPr>
          </a:p>
        </p:txBody>
      </p:sp>
      <p:sp>
        <p:nvSpPr>
          <p:cNvPr id="22546" name="Oval 16"/>
          <p:cNvSpPr>
            <a:spLocks noChangeArrowheads="1"/>
          </p:cNvSpPr>
          <p:nvPr/>
        </p:nvSpPr>
        <p:spPr bwMode="auto">
          <a:xfrm>
            <a:off x="5543550" y="3417888"/>
            <a:ext cx="152400" cy="152400"/>
          </a:xfrm>
          <a:prstGeom prst="ellipse">
            <a:avLst/>
          </a:prstGeom>
          <a:solidFill>
            <a:srgbClr val="222EC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900">
              <a:latin typeface="Calibri" pitchFamily="34" charset="0"/>
            </a:endParaRPr>
          </a:p>
        </p:txBody>
      </p:sp>
      <p:sp>
        <p:nvSpPr>
          <p:cNvPr id="22547" name="Oval 17"/>
          <p:cNvSpPr>
            <a:spLocks noChangeArrowheads="1"/>
          </p:cNvSpPr>
          <p:nvPr/>
        </p:nvSpPr>
        <p:spPr bwMode="auto">
          <a:xfrm>
            <a:off x="4876800" y="4991100"/>
            <a:ext cx="152400" cy="152400"/>
          </a:xfrm>
          <a:prstGeom prst="ellipse">
            <a:avLst/>
          </a:prstGeom>
          <a:solidFill>
            <a:srgbClr val="222EC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>
              <a:latin typeface="Calibri" pitchFamily="34" charset="0"/>
            </a:endParaRPr>
          </a:p>
        </p:txBody>
      </p:sp>
      <p:sp>
        <p:nvSpPr>
          <p:cNvPr id="22548" name="Oval 18"/>
          <p:cNvSpPr>
            <a:spLocks noChangeArrowheads="1"/>
          </p:cNvSpPr>
          <p:nvPr/>
        </p:nvSpPr>
        <p:spPr bwMode="auto">
          <a:xfrm>
            <a:off x="4629150" y="4548188"/>
            <a:ext cx="152400" cy="152400"/>
          </a:xfrm>
          <a:prstGeom prst="ellipse">
            <a:avLst/>
          </a:prstGeom>
          <a:solidFill>
            <a:srgbClr val="222EC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>
              <a:latin typeface="Calibri" pitchFamily="34" charset="0"/>
            </a:endParaRPr>
          </a:p>
        </p:txBody>
      </p:sp>
      <p:sp>
        <p:nvSpPr>
          <p:cNvPr id="22549" name="Oval 19"/>
          <p:cNvSpPr>
            <a:spLocks noChangeArrowheads="1"/>
          </p:cNvSpPr>
          <p:nvPr/>
        </p:nvSpPr>
        <p:spPr bwMode="auto">
          <a:xfrm>
            <a:off x="4986338" y="4991100"/>
            <a:ext cx="152400" cy="152400"/>
          </a:xfrm>
          <a:prstGeom prst="ellipse">
            <a:avLst/>
          </a:prstGeom>
          <a:solidFill>
            <a:srgbClr val="C38B4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>
              <a:latin typeface="Calibri" pitchFamily="34" charset="0"/>
            </a:endParaRPr>
          </a:p>
        </p:txBody>
      </p:sp>
      <p:sp>
        <p:nvSpPr>
          <p:cNvPr id="22550" name="Oval 21"/>
          <p:cNvSpPr>
            <a:spLocks noChangeArrowheads="1"/>
          </p:cNvSpPr>
          <p:nvPr/>
        </p:nvSpPr>
        <p:spPr bwMode="auto">
          <a:xfrm>
            <a:off x="7296150" y="3297238"/>
            <a:ext cx="152400" cy="152400"/>
          </a:xfrm>
          <a:prstGeom prst="ellipse">
            <a:avLst/>
          </a:prstGeom>
          <a:solidFill>
            <a:srgbClr val="222EC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900">
              <a:latin typeface="Calibri" pitchFamily="34" charset="0"/>
            </a:endParaRPr>
          </a:p>
        </p:txBody>
      </p:sp>
      <p:sp>
        <p:nvSpPr>
          <p:cNvPr id="22551" name="Oval 22"/>
          <p:cNvSpPr>
            <a:spLocks noChangeArrowheads="1"/>
          </p:cNvSpPr>
          <p:nvPr/>
        </p:nvSpPr>
        <p:spPr bwMode="auto">
          <a:xfrm>
            <a:off x="7372350" y="3176588"/>
            <a:ext cx="152400" cy="152400"/>
          </a:xfrm>
          <a:prstGeom prst="ellipse">
            <a:avLst/>
          </a:prstGeom>
          <a:solidFill>
            <a:srgbClr val="C38B4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900">
              <a:latin typeface="Calibri" pitchFamily="34" charset="0"/>
            </a:endParaRPr>
          </a:p>
        </p:txBody>
      </p:sp>
      <p:sp>
        <p:nvSpPr>
          <p:cNvPr id="22552" name="Oval 24"/>
          <p:cNvSpPr>
            <a:spLocks noChangeArrowheads="1"/>
          </p:cNvSpPr>
          <p:nvPr/>
        </p:nvSpPr>
        <p:spPr bwMode="auto">
          <a:xfrm>
            <a:off x="7219950" y="5081588"/>
            <a:ext cx="152400" cy="152400"/>
          </a:xfrm>
          <a:prstGeom prst="ellipse">
            <a:avLst/>
          </a:prstGeom>
          <a:solidFill>
            <a:srgbClr val="C38B4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>
              <a:latin typeface="Calibri" pitchFamily="34" charset="0"/>
            </a:endParaRPr>
          </a:p>
        </p:txBody>
      </p:sp>
      <p:sp>
        <p:nvSpPr>
          <p:cNvPr id="22553" name="Oval 26"/>
          <p:cNvSpPr>
            <a:spLocks noChangeArrowheads="1"/>
          </p:cNvSpPr>
          <p:nvPr/>
        </p:nvSpPr>
        <p:spPr bwMode="auto">
          <a:xfrm>
            <a:off x="4552950" y="5127625"/>
            <a:ext cx="152400" cy="152400"/>
          </a:xfrm>
          <a:prstGeom prst="ellipse">
            <a:avLst/>
          </a:prstGeom>
          <a:solidFill>
            <a:srgbClr val="222EC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>
              <a:latin typeface="Calibri" pitchFamily="34" charset="0"/>
            </a:endParaRPr>
          </a:p>
        </p:txBody>
      </p:sp>
      <p:sp>
        <p:nvSpPr>
          <p:cNvPr id="22554" name="Text Box 27"/>
          <p:cNvSpPr txBox="1">
            <a:spLocks noChangeArrowheads="1"/>
          </p:cNvSpPr>
          <p:nvPr/>
        </p:nvSpPr>
        <p:spPr bwMode="auto">
          <a:xfrm>
            <a:off x="698500" y="3295650"/>
            <a:ext cx="1063625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 i="1">
                <a:latin typeface="Times New Roman" pitchFamily="18" charset="0"/>
              </a:rPr>
              <a:t>Presidio Golf Club</a:t>
            </a:r>
          </a:p>
        </p:txBody>
      </p:sp>
      <p:sp>
        <p:nvSpPr>
          <p:cNvPr id="22555" name="Text Box 28"/>
          <p:cNvSpPr txBox="1">
            <a:spLocks noChangeArrowheads="1"/>
          </p:cNvSpPr>
          <p:nvPr/>
        </p:nvSpPr>
        <p:spPr bwMode="auto">
          <a:xfrm>
            <a:off x="674688" y="4219575"/>
            <a:ext cx="137953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 i="1">
                <a:latin typeface="Times New Roman" pitchFamily="18" charset="0"/>
              </a:rPr>
              <a:t>Tahquitz Creek Golf Club</a:t>
            </a:r>
          </a:p>
        </p:txBody>
      </p:sp>
      <p:sp>
        <p:nvSpPr>
          <p:cNvPr id="22556" name="Text Box 30"/>
          <p:cNvSpPr txBox="1">
            <a:spLocks noChangeArrowheads="1"/>
          </p:cNvSpPr>
          <p:nvPr/>
        </p:nvSpPr>
        <p:spPr bwMode="auto">
          <a:xfrm>
            <a:off x="7310438" y="5081588"/>
            <a:ext cx="158591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i="1">
                <a:latin typeface="Times New Roman" pitchFamily="18" charset="0"/>
              </a:rPr>
              <a:t>PGA National Club, Resort &amp; Spa</a:t>
            </a:r>
          </a:p>
        </p:txBody>
      </p:sp>
      <p:sp>
        <p:nvSpPr>
          <p:cNvPr id="22557" name="Text Box 32"/>
          <p:cNvSpPr txBox="1">
            <a:spLocks noChangeArrowheads="1"/>
          </p:cNvSpPr>
          <p:nvPr/>
        </p:nvSpPr>
        <p:spPr bwMode="auto">
          <a:xfrm>
            <a:off x="5695950" y="3786188"/>
            <a:ext cx="1528763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 i="1">
                <a:latin typeface="Times New Roman" pitchFamily="18" charset="0"/>
              </a:rPr>
              <a:t>Memphis National Golf Club</a:t>
            </a:r>
          </a:p>
        </p:txBody>
      </p:sp>
      <p:sp>
        <p:nvSpPr>
          <p:cNvPr id="22558" name="Text Box 33"/>
          <p:cNvSpPr txBox="1">
            <a:spLocks noChangeArrowheads="1"/>
          </p:cNvSpPr>
          <p:nvPr/>
        </p:nvSpPr>
        <p:spPr bwMode="auto">
          <a:xfrm>
            <a:off x="5060950" y="3557588"/>
            <a:ext cx="14001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 i="1">
                <a:latin typeface="Times New Roman" pitchFamily="18" charset="0"/>
              </a:rPr>
              <a:t>Spencer T. Olin Golf Club</a:t>
            </a:r>
          </a:p>
        </p:txBody>
      </p:sp>
      <p:sp>
        <p:nvSpPr>
          <p:cNvPr id="22559" name="Text Box 34"/>
          <p:cNvSpPr txBox="1">
            <a:spLocks noChangeArrowheads="1"/>
          </p:cNvSpPr>
          <p:nvPr/>
        </p:nvSpPr>
        <p:spPr bwMode="auto">
          <a:xfrm>
            <a:off x="7672388" y="2228850"/>
            <a:ext cx="1114425" cy="2301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 i="1">
                <a:latin typeface="Times New Roman" pitchFamily="18" charset="0"/>
              </a:rPr>
              <a:t>Orchards Golf Club</a:t>
            </a:r>
          </a:p>
        </p:txBody>
      </p:sp>
      <p:sp>
        <p:nvSpPr>
          <p:cNvPr id="22560" name="Text Box 35"/>
          <p:cNvSpPr txBox="1">
            <a:spLocks noChangeArrowheads="1"/>
          </p:cNvSpPr>
          <p:nvPr/>
        </p:nvSpPr>
        <p:spPr bwMode="auto">
          <a:xfrm>
            <a:off x="7507288" y="3176588"/>
            <a:ext cx="1204912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 i="1">
                <a:latin typeface="Times New Roman" pitchFamily="18" charset="0"/>
              </a:rPr>
              <a:t>Crofton Country Club</a:t>
            </a:r>
          </a:p>
        </p:txBody>
      </p:sp>
      <p:sp>
        <p:nvSpPr>
          <p:cNvPr id="22561" name="Text Box 36"/>
          <p:cNvSpPr txBox="1">
            <a:spLocks noChangeArrowheads="1"/>
          </p:cNvSpPr>
          <p:nvPr/>
        </p:nvSpPr>
        <p:spPr bwMode="auto">
          <a:xfrm>
            <a:off x="7515225" y="3343275"/>
            <a:ext cx="102552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 i="1">
                <a:latin typeface="Times New Roman" pitchFamily="18" charset="0"/>
              </a:rPr>
              <a:t>Walden Golf Club</a:t>
            </a:r>
          </a:p>
        </p:txBody>
      </p:sp>
      <p:sp>
        <p:nvSpPr>
          <p:cNvPr id="22562" name="Text Box 37"/>
          <p:cNvSpPr txBox="1">
            <a:spLocks noChangeArrowheads="1"/>
          </p:cNvSpPr>
          <p:nvPr/>
        </p:nvSpPr>
        <p:spPr bwMode="auto">
          <a:xfrm>
            <a:off x="6075363" y="1960563"/>
            <a:ext cx="1338262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 i="1">
                <a:latin typeface="Times New Roman" pitchFamily="18" charset="0"/>
              </a:rPr>
              <a:t>Brierwood Country Club</a:t>
            </a:r>
          </a:p>
        </p:txBody>
      </p:sp>
      <p:sp>
        <p:nvSpPr>
          <p:cNvPr id="22563" name="Text Box 38"/>
          <p:cNvSpPr txBox="1">
            <a:spLocks noChangeArrowheads="1"/>
          </p:cNvSpPr>
          <p:nvPr/>
        </p:nvSpPr>
        <p:spPr bwMode="auto">
          <a:xfrm>
            <a:off x="6167438" y="2135188"/>
            <a:ext cx="941387" cy="231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 i="1">
                <a:latin typeface="Times New Roman" pitchFamily="18" charset="0"/>
              </a:rPr>
              <a:t>Fox Valley Club</a:t>
            </a:r>
          </a:p>
        </p:txBody>
      </p:sp>
      <p:sp>
        <p:nvSpPr>
          <p:cNvPr id="22564" name="Text Box 39"/>
          <p:cNvSpPr txBox="1">
            <a:spLocks noChangeArrowheads="1"/>
          </p:cNvSpPr>
          <p:nvPr/>
        </p:nvSpPr>
        <p:spPr bwMode="auto">
          <a:xfrm>
            <a:off x="6229350" y="2287588"/>
            <a:ext cx="11049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 i="1">
                <a:latin typeface="Times New Roman" pitchFamily="18" charset="0"/>
              </a:rPr>
              <a:t>Tan Tara Golf Club</a:t>
            </a:r>
          </a:p>
        </p:txBody>
      </p:sp>
      <p:sp>
        <p:nvSpPr>
          <p:cNvPr id="22565" name="Text Box 40"/>
          <p:cNvSpPr txBox="1">
            <a:spLocks noChangeArrowheads="1"/>
          </p:cNvSpPr>
          <p:nvPr/>
        </p:nvSpPr>
        <p:spPr bwMode="auto">
          <a:xfrm>
            <a:off x="3257550" y="5095875"/>
            <a:ext cx="1263650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i="1">
                <a:latin typeface="Times New Roman" pitchFamily="18" charset="0"/>
              </a:rPr>
              <a:t>Berry Creek Country Club</a:t>
            </a:r>
          </a:p>
          <a:p>
            <a:r>
              <a:rPr lang="en-US" sz="800" i="1">
                <a:latin typeface="Times New Roman" pitchFamily="18" charset="0"/>
              </a:rPr>
              <a:t>  Balcones Country Club</a:t>
            </a:r>
          </a:p>
        </p:txBody>
      </p:sp>
      <p:sp>
        <p:nvSpPr>
          <p:cNvPr id="22566" name="Text Box 41"/>
          <p:cNvSpPr txBox="1">
            <a:spLocks noChangeArrowheads="1"/>
          </p:cNvSpPr>
          <p:nvPr/>
        </p:nvSpPr>
        <p:spPr bwMode="auto">
          <a:xfrm>
            <a:off x="558800" y="4000500"/>
            <a:ext cx="1319213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 i="1">
                <a:latin typeface="Times New Roman" pitchFamily="18" charset="0"/>
              </a:rPr>
              <a:t>Golf Club at Terra Lago</a:t>
            </a:r>
          </a:p>
        </p:txBody>
      </p:sp>
      <p:sp>
        <p:nvSpPr>
          <p:cNvPr id="22567" name="Text Box 42"/>
          <p:cNvSpPr txBox="1">
            <a:spLocks noChangeArrowheads="1"/>
          </p:cNvSpPr>
          <p:nvPr/>
        </p:nvSpPr>
        <p:spPr bwMode="auto">
          <a:xfrm>
            <a:off x="6713538" y="2940050"/>
            <a:ext cx="995362" cy="2143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i="1">
                <a:latin typeface="Times New Roman" pitchFamily="18" charset="0"/>
              </a:rPr>
              <a:t>Bay Hills Golf Club</a:t>
            </a:r>
          </a:p>
        </p:txBody>
      </p:sp>
      <p:sp>
        <p:nvSpPr>
          <p:cNvPr id="22568" name="Text Box 43"/>
          <p:cNvSpPr txBox="1">
            <a:spLocks noChangeArrowheads="1"/>
          </p:cNvSpPr>
          <p:nvPr/>
        </p:nvSpPr>
        <p:spPr bwMode="auto">
          <a:xfrm>
            <a:off x="6469063" y="2609850"/>
            <a:ext cx="117792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 i="1">
                <a:latin typeface="Times New Roman" pitchFamily="18" charset="0"/>
              </a:rPr>
              <a:t>Minebrook Golf Club</a:t>
            </a:r>
          </a:p>
        </p:txBody>
      </p:sp>
      <p:sp>
        <p:nvSpPr>
          <p:cNvPr id="22569" name="Text Box 44"/>
          <p:cNvSpPr txBox="1">
            <a:spLocks noChangeArrowheads="1"/>
          </p:cNvSpPr>
          <p:nvPr/>
        </p:nvSpPr>
        <p:spPr bwMode="auto">
          <a:xfrm>
            <a:off x="7594600" y="2754313"/>
            <a:ext cx="1296988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 i="1">
                <a:latin typeface="Times New Roman" pitchFamily="18" charset="0"/>
              </a:rPr>
              <a:t>Harbor Links Golf Club</a:t>
            </a:r>
          </a:p>
        </p:txBody>
      </p:sp>
      <p:sp>
        <p:nvSpPr>
          <p:cNvPr id="22570" name="Text Box 45"/>
          <p:cNvSpPr txBox="1">
            <a:spLocks noChangeArrowheads="1"/>
          </p:cNvSpPr>
          <p:nvPr/>
        </p:nvSpPr>
        <p:spPr bwMode="auto">
          <a:xfrm>
            <a:off x="7524750" y="3024188"/>
            <a:ext cx="1274763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 i="1">
                <a:latin typeface="Times New Roman" pitchFamily="18" charset="0"/>
              </a:rPr>
              <a:t>Penderbrook Golf Club</a:t>
            </a:r>
          </a:p>
        </p:txBody>
      </p:sp>
      <p:sp>
        <p:nvSpPr>
          <p:cNvPr id="22571" name="Text Box 46"/>
          <p:cNvSpPr txBox="1">
            <a:spLocks noChangeArrowheads="1"/>
          </p:cNvSpPr>
          <p:nvPr/>
        </p:nvSpPr>
        <p:spPr bwMode="auto">
          <a:xfrm>
            <a:off x="3409950" y="4943475"/>
            <a:ext cx="105886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i="1">
                <a:latin typeface="Times New Roman" pitchFamily="18" charset="0"/>
              </a:rPr>
              <a:t>Blackhawk Golf Club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5162550" y="4441825"/>
            <a:ext cx="1668463" cy="1281113"/>
            <a:chOff x="3317" y="2841"/>
            <a:chExt cx="1051" cy="807"/>
          </a:xfrm>
        </p:grpSpPr>
        <p:sp>
          <p:nvSpPr>
            <p:cNvPr id="22631" name="Text Box 48"/>
            <p:cNvSpPr txBox="1">
              <a:spLocks noChangeArrowheads="1"/>
            </p:cNvSpPr>
            <p:nvPr/>
          </p:nvSpPr>
          <p:spPr bwMode="auto">
            <a:xfrm>
              <a:off x="3333" y="3033"/>
              <a:ext cx="1035" cy="13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800" i="1">
                  <a:latin typeface="Times New Roman" pitchFamily="18" charset="0"/>
                </a:rPr>
                <a:t>Walden on Lake Houston Golf Club</a:t>
              </a:r>
            </a:p>
          </p:txBody>
        </p:sp>
        <p:sp>
          <p:nvSpPr>
            <p:cNvPr id="22632" name="Text Box 49"/>
            <p:cNvSpPr txBox="1">
              <a:spLocks noChangeArrowheads="1"/>
            </p:cNvSpPr>
            <p:nvPr/>
          </p:nvSpPr>
          <p:spPr bwMode="auto">
            <a:xfrm>
              <a:off x="3333" y="3225"/>
              <a:ext cx="1008" cy="13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800" i="1">
                  <a:latin typeface="Times New Roman" pitchFamily="18" charset="0"/>
                </a:rPr>
                <a:t>Pecan Grove Plantation Golf Club</a:t>
              </a:r>
            </a:p>
          </p:txBody>
        </p:sp>
        <p:sp>
          <p:nvSpPr>
            <p:cNvPr id="22633" name="Text Box 50"/>
            <p:cNvSpPr txBox="1">
              <a:spLocks noChangeArrowheads="1"/>
            </p:cNvSpPr>
            <p:nvPr/>
          </p:nvSpPr>
          <p:spPr bwMode="auto">
            <a:xfrm>
              <a:off x="3345" y="2841"/>
              <a:ext cx="778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800" i="1">
                  <a:latin typeface="Times New Roman" pitchFamily="18" charset="0"/>
                </a:rPr>
                <a:t>Sweetwater Country Club</a:t>
              </a:r>
            </a:p>
          </p:txBody>
        </p:sp>
        <p:sp>
          <p:nvSpPr>
            <p:cNvPr id="22634" name="Text Box 51"/>
            <p:cNvSpPr txBox="1">
              <a:spLocks noChangeArrowheads="1"/>
            </p:cNvSpPr>
            <p:nvPr/>
          </p:nvSpPr>
          <p:spPr bwMode="auto">
            <a:xfrm>
              <a:off x="3333" y="3129"/>
              <a:ext cx="805" cy="13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800" i="1">
                  <a:latin typeface="Times New Roman" pitchFamily="18" charset="0"/>
                </a:rPr>
                <a:t>Willow Fork Country Club</a:t>
              </a:r>
            </a:p>
          </p:txBody>
        </p:sp>
        <p:sp>
          <p:nvSpPr>
            <p:cNvPr id="22635" name="Text Box 52"/>
            <p:cNvSpPr txBox="1">
              <a:spLocks noChangeArrowheads="1"/>
            </p:cNvSpPr>
            <p:nvPr/>
          </p:nvSpPr>
          <p:spPr bwMode="auto">
            <a:xfrm>
              <a:off x="3326" y="3417"/>
              <a:ext cx="679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800" i="1">
                  <a:latin typeface="Times New Roman" pitchFamily="18" charset="0"/>
                </a:rPr>
                <a:t>Bear Creek Golf Club</a:t>
              </a:r>
            </a:p>
          </p:txBody>
        </p:sp>
        <p:sp>
          <p:nvSpPr>
            <p:cNvPr id="22636" name="Text Box 53"/>
            <p:cNvSpPr txBox="1">
              <a:spLocks noChangeArrowheads="1"/>
            </p:cNvSpPr>
            <p:nvPr/>
          </p:nvSpPr>
          <p:spPr bwMode="auto">
            <a:xfrm>
              <a:off x="3317" y="3513"/>
              <a:ext cx="592" cy="13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800" i="1">
                  <a:latin typeface="Times New Roman" pitchFamily="18" charset="0"/>
                </a:rPr>
                <a:t>Tour 18 Golf Club</a:t>
              </a:r>
            </a:p>
          </p:txBody>
        </p:sp>
        <p:sp>
          <p:nvSpPr>
            <p:cNvPr id="22637" name="Text Box 54"/>
            <p:cNvSpPr txBox="1">
              <a:spLocks noChangeArrowheads="1"/>
            </p:cNvSpPr>
            <p:nvPr/>
          </p:nvSpPr>
          <p:spPr bwMode="auto">
            <a:xfrm>
              <a:off x="3333" y="3321"/>
              <a:ext cx="660" cy="13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800" i="1">
                  <a:latin typeface="Times New Roman" pitchFamily="18" charset="0"/>
                </a:rPr>
                <a:t>Southwyck Golf Club</a:t>
              </a:r>
            </a:p>
          </p:txBody>
        </p:sp>
        <p:sp>
          <p:nvSpPr>
            <p:cNvPr id="22638" name="Text Box 55"/>
            <p:cNvSpPr txBox="1">
              <a:spLocks noChangeArrowheads="1"/>
            </p:cNvSpPr>
            <p:nvPr/>
          </p:nvSpPr>
          <p:spPr bwMode="auto">
            <a:xfrm>
              <a:off x="3347" y="2937"/>
              <a:ext cx="658" cy="13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800" i="1">
                  <a:latin typeface="Times New Roman" pitchFamily="18" charset="0"/>
                </a:rPr>
                <a:t>Longwood Golf Club</a:t>
              </a:r>
            </a:p>
          </p:txBody>
        </p:sp>
      </p:grpSp>
      <p:sp>
        <p:nvSpPr>
          <p:cNvPr id="22573" name="AutoShape 56"/>
          <p:cNvSpPr>
            <a:spLocks/>
          </p:cNvSpPr>
          <p:nvPr/>
        </p:nvSpPr>
        <p:spPr bwMode="auto">
          <a:xfrm>
            <a:off x="5162550" y="4471988"/>
            <a:ext cx="138113" cy="1249362"/>
          </a:xfrm>
          <a:prstGeom prst="leftBrace">
            <a:avLst>
              <a:gd name="adj1" fmla="val 6407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>
              <a:latin typeface="Calibri" pitchFamily="34" charset="0"/>
            </a:endParaRPr>
          </a:p>
        </p:txBody>
      </p:sp>
      <p:sp>
        <p:nvSpPr>
          <p:cNvPr id="22574" name="Text Box 57"/>
          <p:cNvSpPr txBox="1">
            <a:spLocks noChangeArrowheads="1"/>
          </p:cNvSpPr>
          <p:nvPr/>
        </p:nvSpPr>
        <p:spPr bwMode="auto">
          <a:xfrm>
            <a:off x="3257550" y="4319588"/>
            <a:ext cx="117316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i="1">
                <a:latin typeface="Times New Roman" pitchFamily="18" charset="0"/>
              </a:rPr>
              <a:t>Thorntree Country Club</a:t>
            </a:r>
          </a:p>
        </p:txBody>
      </p:sp>
      <p:sp>
        <p:nvSpPr>
          <p:cNvPr id="22575" name="Text Box 58"/>
          <p:cNvSpPr txBox="1">
            <a:spLocks noChangeArrowheads="1"/>
          </p:cNvSpPr>
          <p:nvPr/>
        </p:nvSpPr>
        <p:spPr bwMode="auto">
          <a:xfrm>
            <a:off x="3257550" y="4014788"/>
            <a:ext cx="119856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i="1">
                <a:latin typeface="Times New Roman" pitchFamily="18" charset="0"/>
              </a:rPr>
              <a:t>El Dorado Country Club</a:t>
            </a:r>
          </a:p>
        </p:txBody>
      </p:sp>
      <p:sp>
        <p:nvSpPr>
          <p:cNvPr id="22576" name="Text Box 59"/>
          <p:cNvSpPr txBox="1">
            <a:spLocks noChangeArrowheads="1"/>
          </p:cNvSpPr>
          <p:nvPr/>
        </p:nvSpPr>
        <p:spPr bwMode="auto">
          <a:xfrm>
            <a:off x="3257550" y="4167188"/>
            <a:ext cx="12890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i="1">
                <a:latin typeface="Times New Roman" pitchFamily="18" charset="0"/>
              </a:rPr>
              <a:t>Great Southwest Golf Club</a:t>
            </a:r>
          </a:p>
        </p:txBody>
      </p:sp>
      <p:sp>
        <p:nvSpPr>
          <p:cNvPr id="22577" name="Text Box 60"/>
          <p:cNvSpPr txBox="1">
            <a:spLocks noChangeArrowheads="1"/>
          </p:cNvSpPr>
          <p:nvPr/>
        </p:nvSpPr>
        <p:spPr bwMode="auto">
          <a:xfrm>
            <a:off x="3257550" y="4638675"/>
            <a:ext cx="114141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i="1">
                <a:latin typeface="Times New Roman" pitchFamily="18" charset="0"/>
              </a:rPr>
              <a:t>Frisco Lakes Golf Club</a:t>
            </a:r>
          </a:p>
        </p:txBody>
      </p:sp>
      <p:sp>
        <p:nvSpPr>
          <p:cNvPr id="22578" name="Text Box 61"/>
          <p:cNvSpPr txBox="1">
            <a:spLocks noChangeArrowheads="1"/>
          </p:cNvSpPr>
          <p:nvPr/>
        </p:nvSpPr>
        <p:spPr bwMode="auto">
          <a:xfrm>
            <a:off x="3257550" y="4791075"/>
            <a:ext cx="103663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i="1">
                <a:latin typeface="Times New Roman" pitchFamily="18" charset="0"/>
              </a:rPr>
              <a:t>Ridgeview Golf Club</a:t>
            </a:r>
          </a:p>
        </p:txBody>
      </p:sp>
      <p:sp>
        <p:nvSpPr>
          <p:cNvPr id="22579" name="AutoShape 62"/>
          <p:cNvSpPr>
            <a:spLocks/>
          </p:cNvSpPr>
          <p:nvPr/>
        </p:nvSpPr>
        <p:spPr bwMode="auto">
          <a:xfrm>
            <a:off x="4400550" y="4090988"/>
            <a:ext cx="152400" cy="852487"/>
          </a:xfrm>
          <a:prstGeom prst="rightBrace">
            <a:avLst>
              <a:gd name="adj1" fmla="val 4661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>
              <a:latin typeface="Calibri" pitchFamily="34" charset="0"/>
            </a:endParaRPr>
          </a:p>
        </p:txBody>
      </p:sp>
      <p:sp>
        <p:nvSpPr>
          <p:cNvPr id="22580" name="Text Box 63"/>
          <p:cNvSpPr txBox="1">
            <a:spLocks noChangeArrowheads="1"/>
          </p:cNvSpPr>
          <p:nvPr/>
        </p:nvSpPr>
        <p:spPr bwMode="auto">
          <a:xfrm>
            <a:off x="4087813" y="5514975"/>
            <a:ext cx="1071562" cy="2778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800" i="1">
                <a:latin typeface="Times New Roman" pitchFamily="18" charset="0"/>
              </a:rPr>
              <a:t>Silverhorn Golf Club</a:t>
            </a:r>
          </a:p>
        </p:txBody>
      </p:sp>
      <p:sp>
        <p:nvSpPr>
          <p:cNvPr id="22581" name="AutoShape 64"/>
          <p:cNvSpPr>
            <a:spLocks/>
          </p:cNvSpPr>
          <p:nvPr/>
        </p:nvSpPr>
        <p:spPr bwMode="auto">
          <a:xfrm rot="-5400000">
            <a:off x="4548982" y="4933156"/>
            <a:ext cx="152400" cy="906463"/>
          </a:xfrm>
          <a:prstGeom prst="rightBrace">
            <a:avLst>
              <a:gd name="adj1" fmla="val 4956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en-US" sz="2000">
              <a:latin typeface="Calibri" pitchFamily="34" charset="0"/>
            </a:endParaRPr>
          </a:p>
        </p:txBody>
      </p:sp>
      <p:sp>
        <p:nvSpPr>
          <p:cNvPr id="22582" name="Text Box 65"/>
          <p:cNvSpPr txBox="1">
            <a:spLocks noChangeArrowheads="1"/>
          </p:cNvSpPr>
          <p:nvPr/>
        </p:nvSpPr>
        <p:spPr bwMode="auto">
          <a:xfrm>
            <a:off x="7664450" y="2439988"/>
            <a:ext cx="1317625" cy="2301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00" i="1">
                <a:latin typeface="Times New Roman" pitchFamily="18" charset="0"/>
              </a:rPr>
              <a:t>Oronoque Country Club</a:t>
            </a:r>
          </a:p>
        </p:txBody>
      </p:sp>
      <p:sp>
        <p:nvSpPr>
          <p:cNvPr id="22583" name="Line 66"/>
          <p:cNvSpPr>
            <a:spLocks noChangeShapeType="1"/>
          </p:cNvSpPr>
          <p:nvPr/>
        </p:nvSpPr>
        <p:spPr bwMode="auto">
          <a:xfrm flipV="1">
            <a:off x="4400550" y="5005388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84" name="Line 67"/>
          <p:cNvSpPr>
            <a:spLocks noChangeShapeType="1"/>
          </p:cNvSpPr>
          <p:nvPr/>
        </p:nvSpPr>
        <p:spPr bwMode="auto">
          <a:xfrm flipV="1">
            <a:off x="4400550" y="5005388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85" name="Text Box 68"/>
          <p:cNvSpPr txBox="1">
            <a:spLocks noChangeArrowheads="1"/>
          </p:cNvSpPr>
          <p:nvPr/>
        </p:nvSpPr>
        <p:spPr bwMode="auto">
          <a:xfrm>
            <a:off x="3260725" y="4471988"/>
            <a:ext cx="10636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i="1">
                <a:latin typeface="Times New Roman" pitchFamily="18" charset="0"/>
              </a:rPr>
              <a:t>Riverchase Golf Club</a:t>
            </a:r>
          </a:p>
        </p:txBody>
      </p:sp>
      <p:sp>
        <p:nvSpPr>
          <p:cNvPr id="22586" name="Oval 69"/>
          <p:cNvSpPr>
            <a:spLocks noChangeArrowheads="1"/>
          </p:cNvSpPr>
          <p:nvPr/>
        </p:nvSpPr>
        <p:spPr bwMode="auto">
          <a:xfrm>
            <a:off x="4705350" y="4548188"/>
            <a:ext cx="152400" cy="152400"/>
          </a:xfrm>
          <a:prstGeom prst="ellipse">
            <a:avLst/>
          </a:prstGeom>
          <a:solidFill>
            <a:srgbClr val="C38B4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>
              <a:latin typeface="Calibri" pitchFamily="34" charset="0"/>
            </a:endParaRPr>
          </a:p>
        </p:txBody>
      </p:sp>
      <p:sp>
        <p:nvSpPr>
          <p:cNvPr id="22587" name="Text Box 71"/>
          <p:cNvSpPr txBox="1">
            <a:spLocks noChangeArrowheads="1"/>
          </p:cNvSpPr>
          <p:nvPr/>
        </p:nvSpPr>
        <p:spPr bwMode="auto">
          <a:xfrm>
            <a:off x="7296150" y="5318125"/>
            <a:ext cx="12890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i="1">
                <a:latin typeface="Times New Roman" pitchFamily="18" charset="0"/>
              </a:rPr>
              <a:t>Weston Hills Country Club</a:t>
            </a:r>
          </a:p>
        </p:txBody>
      </p:sp>
      <p:sp>
        <p:nvSpPr>
          <p:cNvPr id="22588" name="Oval 72"/>
          <p:cNvSpPr>
            <a:spLocks noChangeArrowheads="1"/>
          </p:cNvSpPr>
          <p:nvPr/>
        </p:nvSpPr>
        <p:spPr bwMode="auto">
          <a:xfrm>
            <a:off x="7629525" y="2643188"/>
            <a:ext cx="152400" cy="152400"/>
          </a:xfrm>
          <a:prstGeom prst="ellipse">
            <a:avLst/>
          </a:prstGeom>
          <a:solidFill>
            <a:srgbClr val="222EC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900">
              <a:latin typeface="Calibri" pitchFamily="34" charset="0"/>
            </a:endParaRPr>
          </a:p>
        </p:txBody>
      </p:sp>
      <p:sp>
        <p:nvSpPr>
          <p:cNvPr id="22589" name="Oval 73"/>
          <p:cNvSpPr>
            <a:spLocks noChangeArrowheads="1"/>
          </p:cNvSpPr>
          <p:nvPr/>
        </p:nvSpPr>
        <p:spPr bwMode="auto">
          <a:xfrm>
            <a:off x="7578725" y="2490788"/>
            <a:ext cx="152400" cy="152400"/>
          </a:xfrm>
          <a:prstGeom prst="ellipse">
            <a:avLst/>
          </a:prstGeom>
          <a:solidFill>
            <a:srgbClr val="C38B4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900">
              <a:latin typeface="Calibri" pitchFamily="34" charset="0"/>
            </a:endParaRPr>
          </a:p>
        </p:txBody>
      </p:sp>
      <p:sp>
        <p:nvSpPr>
          <p:cNvPr id="22590" name="Oval 74"/>
          <p:cNvSpPr>
            <a:spLocks noChangeArrowheads="1"/>
          </p:cNvSpPr>
          <p:nvPr/>
        </p:nvSpPr>
        <p:spPr bwMode="auto">
          <a:xfrm>
            <a:off x="7600950" y="2338388"/>
            <a:ext cx="152400" cy="152400"/>
          </a:xfrm>
          <a:prstGeom prst="ellipse">
            <a:avLst/>
          </a:prstGeom>
          <a:solidFill>
            <a:srgbClr val="C38B4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900">
              <a:latin typeface="Calibri" pitchFamily="34" charset="0"/>
            </a:endParaRPr>
          </a:p>
        </p:txBody>
      </p:sp>
      <p:pic>
        <p:nvPicPr>
          <p:cNvPr id="22591" name="Picture 75" descr="hawaii_map"/>
          <p:cNvPicPr>
            <a:picLocks noChangeAspect="1" noChangeArrowheads="1"/>
          </p:cNvPicPr>
          <p:nvPr/>
        </p:nvPicPr>
        <p:blipFill>
          <a:blip r:embed="rId6" cstate="print"/>
          <a:srcRect l="16551"/>
          <a:stretch>
            <a:fillRect/>
          </a:stretch>
        </p:blipFill>
        <p:spPr bwMode="auto">
          <a:xfrm>
            <a:off x="276225" y="4489450"/>
            <a:ext cx="1143000" cy="844550"/>
          </a:xfrm>
          <a:prstGeom prst="rect">
            <a:avLst/>
          </a:prstGeom>
          <a:noFill/>
          <a:ln w="9525">
            <a:solidFill>
              <a:srgbClr val="A6A6E2"/>
            </a:solidFill>
            <a:miter lim="800000"/>
            <a:headEnd/>
            <a:tailEnd/>
          </a:ln>
        </p:spPr>
      </p:pic>
      <p:sp>
        <p:nvSpPr>
          <p:cNvPr id="22592" name="Text Box 76"/>
          <p:cNvSpPr txBox="1">
            <a:spLocks noChangeArrowheads="1"/>
          </p:cNvSpPr>
          <p:nvPr/>
        </p:nvSpPr>
        <p:spPr bwMode="auto">
          <a:xfrm>
            <a:off x="738188" y="4656138"/>
            <a:ext cx="1138237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i="1">
                <a:latin typeface="Times New Roman" pitchFamily="18" charset="0"/>
              </a:rPr>
              <a:t>Hoakalei Country Club</a:t>
            </a:r>
          </a:p>
        </p:txBody>
      </p:sp>
      <p:sp>
        <p:nvSpPr>
          <p:cNvPr id="22593" name="Text Box 77"/>
          <p:cNvSpPr txBox="1">
            <a:spLocks noChangeArrowheads="1"/>
          </p:cNvSpPr>
          <p:nvPr/>
        </p:nvSpPr>
        <p:spPr bwMode="auto">
          <a:xfrm>
            <a:off x="4087813" y="5403850"/>
            <a:ext cx="1046162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i="1">
                <a:latin typeface="Times New Roman" pitchFamily="18" charset="0"/>
              </a:rPr>
              <a:t>The Club at Sonterra</a:t>
            </a:r>
          </a:p>
        </p:txBody>
      </p:sp>
      <p:grpSp>
        <p:nvGrpSpPr>
          <p:cNvPr id="3" name="Group 78"/>
          <p:cNvGrpSpPr>
            <a:grpSpLocks/>
          </p:cNvGrpSpPr>
          <p:nvPr/>
        </p:nvGrpSpPr>
        <p:grpSpPr bwMode="auto">
          <a:xfrm>
            <a:off x="1700213" y="5097463"/>
            <a:ext cx="1585912" cy="879475"/>
            <a:chOff x="1017" y="3472"/>
            <a:chExt cx="999" cy="554"/>
          </a:xfrm>
        </p:grpSpPr>
        <p:sp>
          <p:nvSpPr>
            <p:cNvPr id="22627" name="Oval 78"/>
            <p:cNvSpPr>
              <a:spLocks noChangeAspect="1" noChangeArrowheads="1"/>
            </p:cNvSpPr>
            <p:nvPr/>
          </p:nvSpPr>
          <p:spPr bwMode="auto">
            <a:xfrm>
              <a:off x="1017" y="3552"/>
              <a:ext cx="75" cy="75"/>
            </a:xfrm>
            <a:prstGeom prst="ellipse">
              <a:avLst/>
            </a:prstGeom>
            <a:solidFill>
              <a:srgbClr val="C38B4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Calibri" pitchFamily="34" charset="0"/>
              </a:endParaRPr>
            </a:p>
          </p:txBody>
        </p:sp>
        <p:sp>
          <p:nvSpPr>
            <p:cNvPr id="22628" name="Oval 79"/>
            <p:cNvSpPr>
              <a:spLocks noChangeAspect="1" noChangeArrowheads="1"/>
            </p:cNvSpPr>
            <p:nvPr/>
          </p:nvSpPr>
          <p:spPr bwMode="auto">
            <a:xfrm>
              <a:off x="1017" y="3717"/>
              <a:ext cx="75" cy="75"/>
            </a:xfrm>
            <a:prstGeom prst="ellipse">
              <a:avLst/>
            </a:prstGeom>
            <a:solidFill>
              <a:srgbClr val="222EC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Calibri" pitchFamily="34" charset="0"/>
              </a:endParaRPr>
            </a:p>
          </p:txBody>
        </p:sp>
        <p:sp>
          <p:nvSpPr>
            <p:cNvPr id="22629" name="Text Box 80"/>
            <p:cNvSpPr txBox="1">
              <a:spLocks noChangeArrowheads="1"/>
            </p:cNvSpPr>
            <p:nvPr/>
          </p:nvSpPr>
          <p:spPr bwMode="auto">
            <a:xfrm>
              <a:off x="1148" y="3472"/>
              <a:ext cx="868" cy="55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1400">
                  <a:solidFill>
                    <a:srgbClr val="30546C"/>
                  </a:solidFill>
                  <a:latin typeface="Calibri" pitchFamily="34" charset="0"/>
                </a:rPr>
                <a:t>Private Clubs</a:t>
              </a:r>
            </a:p>
            <a:p>
              <a:pPr>
                <a:lnSpc>
                  <a:spcPct val="120000"/>
                </a:lnSpc>
              </a:pPr>
              <a:r>
                <a:rPr lang="en-US" sz="1400">
                  <a:solidFill>
                    <a:srgbClr val="30546C"/>
                  </a:solidFill>
                  <a:latin typeface="Calibri" pitchFamily="34" charset="0"/>
                </a:rPr>
                <a:t>Public Courses</a:t>
              </a:r>
            </a:p>
            <a:p>
              <a:pPr>
                <a:lnSpc>
                  <a:spcPct val="120000"/>
                </a:lnSpc>
              </a:pPr>
              <a:r>
                <a:rPr lang="en-US" sz="1400">
                  <a:solidFill>
                    <a:srgbClr val="30546C"/>
                  </a:solidFill>
                  <a:latin typeface="Calibri" pitchFamily="34" charset="0"/>
                </a:rPr>
                <a:t>Development</a:t>
              </a:r>
            </a:p>
          </p:txBody>
        </p:sp>
        <p:sp>
          <p:nvSpPr>
            <p:cNvPr id="22630" name="Oval 81"/>
            <p:cNvSpPr>
              <a:spLocks noChangeAspect="1" noChangeArrowheads="1"/>
            </p:cNvSpPr>
            <p:nvPr/>
          </p:nvSpPr>
          <p:spPr bwMode="auto">
            <a:xfrm>
              <a:off x="1017" y="3888"/>
              <a:ext cx="75" cy="75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Calibri" pitchFamily="34" charset="0"/>
              </a:endParaRPr>
            </a:p>
          </p:txBody>
        </p:sp>
      </p:grpSp>
      <p:sp>
        <p:nvSpPr>
          <p:cNvPr id="22595" name="Oval 82"/>
          <p:cNvSpPr>
            <a:spLocks noChangeAspect="1" noChangeArrowheads="1"/>
          </p:cNvSpPr>
          <p:nvPr/>
        </p:nvSpPr>
        <p:spPr bwMode="auto">
          <a:xfrm>
            <a:off x="733425" y="4776788"/>
            <a:ext cx="73025" cy="7302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>
              <a:latin typeface="Calibri" pitchFamily="34" charset="0"/>
            </a:endParaRPr>
          </a:p>
        </p:txBody>
      </p:sp>
      <p:sp>
        <p:nvSpPr>
          <p:cNvPr id="22596" name="Oval 83"/>
          <p:cNvSpPr>
            <a:spLocks noChangeArrowheads="1"/>
          </p:cNvSpPr>
          <p:nvPr/>
        </p:nvSpPr>
        <p:spPr bwMode="auto">
          <a:xfrm>
            <a:off x="7054850" y="4138613"/>
            <a:ext cx="152400" cy="152400"/>
          </a:xfrm>
          <a:prstGeom prst="ellipse">
            <a:avLst/>
          </a:prstGeom>
          <a:solidFill>
            <a:srgbClr val="222EC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>
              <a:latin typeface="Calibri" pitchFamily="34" charset="0"/>
            </a:endParaRPr>
          </a:p>
        </p:txBody>
      </p:sp>
      <p:sp>
        <p:nvSpPr>
          <p:cNvPr id="22597" name="Text Box 84"/>
          <p:cNvSpPr txBox="1">
            <a:spLocks noChangeArrowheads="1"/>
          </p:cNvSpPr>
          <p:nvPr/>
        </p:nvSpPr>
        <p:spPr bwMode="auto">
          <a:xfrm>
            <a:off x="7173913" y="4083050"/>
            <a:ext cx="18748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00" i="1">
                <a:latin typeface="Times New Roman" pitchFamily="18" charset="0"/>
              </a:rPr>
              <a:t>The Legends – </a:t>
            </a:r>
          </a:p>
          <a:p>
            <a:r>
              <a:rPr lang="en-US" sz="900" i="1">
                <a:latin typeface="Times New Roman" pitchFamily="18" charset="0"/>
              </a:rPr>
              <a:t>     Parkland, Moorland, Heathland</a:t>
            </a:r>
          </a:p>
        </p:txBody>
      </p:sp>
      <p:sp>
        <p:nvSpPr>
          <p:cNvPr id="22598" name="Text Box 95"/>
          <p:cNvSpPr txBox="1">
            <a:spLocks noChangeArrowheads="1"/>
          </p:cNvSpPr>
          <p:nvPr/>
        </p:nvSpPr>
        <p:spPr bwMode="auto">
          <a:xfrm>
            <a:off x="4972050" y="2492375"/>
            <a:ext cx="143192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 i="1">
                <a:latin typeface="Times New Roman" pitchFamily="18" charset="0"/>
              </a:rPr>
              <a:t>Merrill Hills Country Club</a:t>
            </a:r>
          </a:p>
        </p:txBody>
      </p:sp>
      <p:sp>
        <p:nvSpPr>
          <p:cNvPr id="22599" name="Text Box 97"/>
          <p:cNvSpPr txBox="1">
            <a:spLocks noChangeArrowheads="1"/>
          </p:cNvSpPr>
          <p:nvPr/>
        </p:nvSpPr>
        <p:spPr bwMode="auto">
          <a:xfrm>
            <a:off x="2300288" y="4057650"/>
            <a:ext cx="10144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900" i="1">
                <a:latin typeface="Times New Roman" pitchFamily="18" charset="0"/>
              </a:rPr>
              <a:t>The Club</a:t>
            </a:r>
          </a:p>
          <a:p>
            <a:pPr algn="ctr"/>
            <a:r>
              <a:rPr lang="en-US" sz="900" i="1">
                <a:latin typeface="Times New Roman" pitchFamily="18" charset="0"/>
              </a:rPr>
              <a:t> at Prescott Lakes</a:t>
            </a:r>
          </a:p>
        </p:txBody>
      </p:sp>
      <p:sp>
        <p:nvSpPr>
          <p:cNvPr id="22600" name="Oval 98"/>
          <p:cNvSpPr>
            <a:spLocks noChangeArrowheads="1"/>
          </p:cNvSpPr>
          <p:nvPr/>
        </p:nvSpPr>
        <p:spPr bwMode="auto">
          <a:xfrm>
            <a:off x="2400300" y="4089400"/>
            <a:ext cx="152400" cy="152400"/>
          </a:xfrm>
          <a:prstGeom prst="ellipse">
            <a:avLst/>
          </a:prstGeom>
          <a:solidFill>
            <a:srgbClr val="C38B4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900">
              <a:latin typeface="Calibri" pitchFamily="34" charset="0"/>
            </a:endParaRPr>
          </a:p>
        </p:txBody>
      </p:sp>
      <p:sp>
        <p:nvSpPr>
          <p:cNvPr id="22601" name="Text Box 100"/>
          <p:cNvSpPr txBox="1">
            <a:spLocks noChangeArrowheads="1"/>
          </p:cNvSpPr>
          <p:nvPr/>
        </p:nvSpPr>
        <p:spPr bwMode="auto">
          <a:xfrm>
            <a:off x="5451475" y="2940050"/>
            <a:ext cx="1303338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 i="1">
                <a:latin typeface="Times New Roman" pitchFamily="18" charset="0"/>
              </a:rPr>
              <a:t>Tartan Fields Golf Club</a:t>
            </a:r>
          </a:p>
        </p:txBody>
      </p:sp>
      <p:sp>
        <p:nvSpPr>
          <p:cNvPr id="22602" name="Oval 101"/>
          <p:cNvSpPr>
            <a:spLocks noChangeArrowheads="1"/>
          </p:cNvSpPr>
          <p:nvPr/>
        </p:nvSpPr>
        <p:spPr bwMode="auto">
          <a:xfrm>
            <a:off x="6191250" y="3119438"/>
            <a:ext cx="152400" cy="152400"/>
          </a:xfrm>
          <a:prstGeom prst="ellipse">
            <a:avLst/>
          </a:prstGeom>
          <a:solidFill>
            <a:srgbClr val="222EC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900">
              <a:latin typeface="Calibri" pitchFamily="34" charset="0"/>
            </a:endParaRPr>
          </a:p>
        </p:txBody>
      </p:sp>
      <p:sp>
        <p:nvSpPr>
          <p:cNvPr id="22603" name="Oval 99"/>
          <p:cNvSpPr>
            <a:spLocks noChangeArrowheads="1"/>
          </p:cNvSpPr>
          <p:nvPr/>
        </p:nvSpPr>
        <p:spPr bwMode="auto">
          <a:xfrm>
            <a:off x="6257925" y="3114675"/>
            <a:ext cx="152400" cy="152400"/>
          </a:xfrm>
          <a:prstGeom prst="ellipse">
            <a:avLst/>
          </a:prstGeom>
          <a:solidFill>
            <a:srgbClr val="C38B4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900">
              <a:latin typeface="Calibri" pitchFamily="34" charset="0"/>
            </a:endParaRPr>
          </a:p>
        </p:txBody>
      </p:sp>
      <p:sp>
        <p:nvSpPr>
          <p:cNvPr id="22604" name="Text Box 102"/>
          <p:cNvSpPr txBox="1">
            <a:spLocks noChangeArrowheads="1"/>
          </p:cNvSpPr>
          <p:nvPr/>
        </p:nvSpPr>
        <p:spPr bwMode="auto">
          <a:xfrm>
            <a:off x="4884738" y="3068638"/>
            <a:ext cx="134302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 i="1">
                <a:latin typeface="Times New Roman" pitchFamily="18" charset="0"/>
              </a:rPr>
              <a:t>The  Golf Club of Dublin</a:t>
            </a:r>
          </a:p>
        </p:txBody>
      </p:sp>
      <p:sp>
        <p:nvSpPr>
          <p:cNvPr id="22605" name="Oval 83"/>
          <p:cNvSpPr>
            <a:spLocks noChangeArrowheads="1"/>
          </p:cNvSpPr>
          <p:nvPr/>
        </p:nvSpPr>
        <p:spPr bwMode="auto">
          <a:xfrm>
            <a:off x="6891338" y="4900613"/>
            <a:ext cx="152400" cy="152400"/>
          </a:xfrm>
          <a:prstGeom prst="ellipse">
            <a:avLst/>
          </a:prstGeom>
          <a:solidFill>
            <a:srgbClr val="222EC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>
              <a:latin typeface="Calibri" pitchFamily="34" charset="0"/>
            </a:endParaRPr>
          </a:p>
        </p:txBody>
      </p:sp>
      <p:sp>
        <p:nvSpPr>
          <p:cNvPr id="22606" name="Text Box 71"/>
          <p:cNvSpPr txBox="1">
            <a:spLocks noChangeArrowheads="1"/>
          </p:cNvSpPr>
          <p:nvPr/>
        </p:nvSpPr>
        <p:spPr bwMode="auto">
          <a:xfrm>
            <a:off x="6991350" y="4786313"/>
            <a:ext cx="141287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 i="1">
                <a:latin typeface="Times New Roman" pitchFamily="18" charset="0"/>
              </a:rPr>
              <a:t>Arlington Ridge Golf Club</a:t>
            </a:r>
          </a:p>
        </p:txBody>
      </p:sp>
      <p:sp>
        <p:nvSpPr>
          <p:cNvPr id="22607" name="Oval 83"/>
          <p:cNvSpPr>
            <a:spLocks noChangeArrowheads="1"/>
          </p:cNvSpPr>
          <p:nvPr/>
        </p:nvSpPr>
        <p:spPr bwMode="auto">
          <a:xfrm>
            <a:off x="6929438" y="5110163"/>
            <a:ext cx="152400" cy="152400"/>
          </a:xfrm>
          <a:prstGeom prst="ellipse">
            <a:avLst/>
          </a:prstGeom>
          <a:solidFill>
            <a:srgbClr val="222EC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>
              <a:latin typeface="Calibri" pitchFamily="34" charset="0"/>
            </a:endParaRPr>
          </a:p>
        </p:txBody>
      </p:sp>
      <p:sp>
        <p:nvSpPr>
          <p:cNvPr id="22608" name="Text Box 71"/>
          <p:cNvSpPr txBox="1">
            <a:spLocks noChangeArrowheads="1"/>
          </p:cNvSpPr>
          <p:nvPr/>
        </p:nvSpPr>
        <p:spPr bwMode="auto">
          <a:xfrm>
            <a:off x="6529388" y="5207000"/>
            <a:ext cx="5889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800" i="1">
                <a:latin typeface="Times New Roman" pitchFamily="18" charset="0"/>
              </a:rPr>
              <a:t>Serenoa </a:t>
            </a:r>
          </a:p>
          <a:p>
            <a:pPr algn="ctr"/>
            <a:r>
              <a:rPr lang="en-US" sz="800" i="1">
                <a:latin typeface="Times New Roman" pitchFamily="18" charset="0"/>
              </a:rPr>
              <a:t>Golf Club</a:t>
            </a:r>
          </a:p>
        </p:txBody>
      </p:sp>
      <p:sp>
        <p:nvSpPr>
          <p:cNvPr id="22609" name="Oval 13"/>
          <p:cNvSpPr>
            <a:spLocks noChangeArrowheads="1"/>
          </p:cNvSpPr>
          <p:nvPr/>
        </p:nvSpPr>
        <p:spPr bwMode="auto">
          <a:xfrm>
            <a:off x="2030413" y="3619500"/>
            <a:ext cx="152400" cy="152400"/>
          </a:xfrm>
          <a:prstGeom prst="ellipse">
            <a:avLst/>
          </a:prstGeom>
          <a:solidFill>
            <a:srgbClr val="222EC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900">
              <a:latin typeface="Calibri" pitchFamily="34" charset="0"/>
            </a:endParaRPr>
          </a:p>
        </p:txBody>
      </p:sp>
      <p:sp>
        <p:nvSpPr>
          <p:cNvPr id="22610" name="Text Box 28"/>
          <p:cNvSpPr txBox="1">
            <a:spLocks noChangeArrowheads="1"/>
          </p:cNvSpPr>
          <p:nvPr/>
        </p:nvSpPr>
        <p:spPr bwMode="auto">
          <a:xfrm>
            <a:off x="2103438" y="3546475"/>
            <a:ext cx="133508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 i="1">
                <a:latin typeface="Times New Roman" pitchFamily="18" charset="0"/>
              </a:rPr>
              <a:t>Rhodes Ranch Golf Club</a:t>
            </a:r>
          </a:p>
        </p:txBody>
      </p:sp>
      <p:sp>
        <p:nvSpPr>
          <p:cNvPr id="22611" name="Text Box 28"/>
          <p:cNvSpPr txBox="1">
            <a:spLocks noChangeArrowheads="1"/>
          </p:cNvSpPr>
          <p:nvPr/>
        </p:nvSpPr>
        <p:spPr bwMode="auto">
          <a:xfrm>
            <a:off x="1741488" y="3414713"/>
            <a:ext cx="10572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 i="1">
                <a:latin typeface="Times New Roman" pitchFamily="18" charset="0"/>
              </a:rPr>
              <a:t>Tuscany Golf Club</a:t>
            </a:r>
          </a:p>
        </p:txBody>
      </p:sp>
      <p:sp>
        <p:nvSpPr>
          <p:cNvPr id="22612" name="Text Box 100"/>
          <p:cNvSpPr txBox="1">
            <a:spLocks noChangeArrowheads="1"/>
          </p:cNvSpPr>
          <p:nvPr/>
        </p:nvSpPr>
        <p:spPr bwMode="auto">
          <a:xfrm>
            <a:off x="5581650" y="3217863"/>
            <a:ext cx="111442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 i="1">
                <a:latin typeface="Times New Roman" pitchFamily="18" charset="0"/>
              </a:rPr>
              <a:t>The Medallion Club</a:t>
            </a:r>
          </a:p>
        </p:txBody>
      </p:sp>
      <p:sp>
        <p:nvSpPr>
          <p:cNvPr id="22613" name="Oval 83"/>
          <p:cNvSpPr>
            <a:spLocks noChangeArrowheads="1"/>
          </p:cNvSpPr>
          <p:nvPr/>
        </p:nvSpPr>
        <p:spPr bwMode="auto">
          <a:xfrm>
            <a:off x="7162800" y="4003675"/>
            <a:ext cx="152400" cy="152400"/>
          </a:xfrm>
          <a:prstGeom prst="ellipse">
            <a:avLst/>
          </a:prstGeom>
          <a:solidFill>
            <a:srgbClr val="222EC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>
              <a:latin typeface="Calibri" pitchFamily="34" charset="0"/>
            </a:endParaRPr>
          </a:p>
        </p:txBody>
      </p:sp>
      <p:sp>
        <p:nvSpPr>
          <p:cNvPr id="22614" name="Rectangle 105"/>
          <p:cNvSpPr>
            <a:spLocks noChangeArrowheads="1"/>
          </p:cNvSpPr>
          <p:nvPr/>
        </p:nvSpPr>
        <p:spPr bwMode="auto">
          <a:xfrm>
            <a:off x="7285038" y="3937000"/>
            <a:ext cx="13001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i="1">
                <a:latin typeface="Times New Roman" pitchFamily="18" charset="0"/>
              </a:rPr>
              <a:t>Oyster Bay Golf Club</a:t>
            </a:r>
          </a:p>
        </p:txBody>
      </p:sp>
      <p:sp>
        <p:nvSpPr>
          <p:cNvPr id="22615" name="Rectangle 107"/>
          <p:cNvSpPr>
            <a:spLocks noChangeArrowheads="1"/>
          </p:cNvSpPr>
          <p:nvPr/>
        </p:nvSpPr>
        <p:spPr bwMode="auto">
          <a:xfrm>
            <a:off x="7024688" y="4337050"/>
            <a:ext cx="847725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 i="1">
                <a:latin typeface="Times New Roman" pitchFamily="18" charset="0"/>
              </a:rPr>
              <a:t>Heritage Club</a:t>
            </a:r>
          </a:p>
        </p:txBody>
      </p:sp>
      <p:sp>
        <p:nvSpPr>
          <p:cNvPr id="22616" name="Oval 20"/>
          <p:cNvSpPr>
            <a:spLocks noChangeArrowheads="1"/>
          </p:cNvSpPr>
          <p:nvPr/>
        </p:nvSpPr>
        <p:spPr bwMode="auto">
          <a:xfrm>
            <a:off x="7448550" y="2795588"/>
            <a:ext cx="152400" cy="152400"/>
          </a:xfrm>
          <a:prstGeom prst="ellipse">
            <a:avLst/>
          </a:prstGeom>
          <a:solidFill>
            <a:srgbClr val="222EC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900">
              <a:latin typeface="Calibri" pitchFamily="34" charset="0"/>
            </a:endParaRPr>
          </a:p>
        </p:txBody>
      </p:sp>
      <p:sp>
        <p:nvSpPr>
          <p:cNvPr id="22617" name="Oval 23"/>
          <p:cNvSpPr>
            <a:spLocks noChangeArrowheads="1"/>
          </p:cNvSpPr>
          <p:nvPr/>
        </p:nvSpPr>
        <p:spPr bwMode="auto">
          <a:xfrm>
            <a:off x="7296150" y="3100388"/>
            <a:ext cx="152400" cy="152400"/>
          </a:xfrm>
          <a:prstGeom prst="ellipse">
            <a:avLst/>
          </a:prstGeom>
          <a:solidFill>
            <a:srgbClr val="222EC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900">
              <a:latin typeface="Calibri" pitchFamily="34" charset="0"/>
            </a:endParaRPr>
          </a:p>
        </p:txBody>
      </p:sp>
      <p:sp>
        <p:nvSpPr>
          <p:cNvPr id="22618" name="Oval 69"/>
          <p:cNvSpPr>
            <a:spLocks noChangeArrowheads="1"/>
          </p:cNvSpPr>
          <p:nvPr/>
        </p:nvSpPr>
        <p:spPr bwMode="auto">
          <a:xfrm>
            <a:off x="5581650" y="2659063"/>
            <a:ext cx="152400" cy="152400"/>
          </a:xfrm>
          <a:prstGeom prst="ellipse">
            <a:avLst/>
          </a:prstGeom>
          <a:solidFill>
            <a:srgbClr val="C38B4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>
              <a:latin typeface="Calibri" pitchFamily="34" charset="0"/>
            </a:endParaRPr>
          </a:p>
        </p:txBody>
      </p:sp>
      <p:sp>
        <p:nvSpPr>
          <p:cNvPr id="22619" name="Oval 83"/>
          <p:cNvSpPr>
            <a:spLocks noChangeArrowheads="1"/>
          </p:cNvSpPr>
          <p:nvPr/>
        </p:nvSpPr>
        <p:spPr bwMode="auto">
          <a:xfrm>
            <a:off x="7234238" y="5184775"/>
            <a:ext cx="152400" cy="152400"/>
          </a:xfrm>
          <a:prstGeom prst="ellipse">
            <a:avLst/>
          </a:prstGeom>
          <a:solidFill>
            <a:srgbClr val="222EC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>
              <a:latin typeface="Calibri" pitchFamily="34" charset="0"/>
            </a:endParaRPr>
          </a:p>
        </p:txBody>
      </p:sp>
      <p:sp>
        <p:nvSpPr>
          <p:cNvPr id="22620" name="Oval 70"/>
          <p:cNvSpPr>
            <a:spLocks noChangeArrowheads="1"/>
          </p:cNvSpPr>
          <p:nvPr/>
        </p:nvSpPr>
        <p:spPr bwMode="auto">
          <a:xfrm>
            <a:off x="7143750" y="5233988"/>
            <a:ext cx="152400" cy="152400"/>
          </a:xfrm>
          <a:prstGeom prst="ellipse">
            <a:avLst/>
          </a:prstGeom>
          <a:solidFill>
            <a:srgbClr val="C38B4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>
              <a:latin typeface="Calibri" pitchFamily="34" charset="0"/>
            </a:endParaRPr>
          </a:p>
        </p:txBody>
      </p:sp>
      <p:sp>
        <p:nvSpPr>
          <p:cNvPr id="22621" name="Text Box 71"/>
          <p:cNvSpPr txBox="1">
            <a:spLocks noChangeArrowheads="1"/>
          </p:cNvSpPr>
          <p:nvPr/>
        </p:nvSpPr>
        <p:spPr bwMode="auto">
          <a:xfrm>
            <a:off x="7318375" y="5208588"/>
            <a:ext cx="11874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i="1">
                <a:latin typeface="Times New Roman" pitchFamily="18" charset="0"/>
              </a:rPr>
              <a:t>Ocean Breeze Golf Club</a:t>
            </a:r>
          </a:p>
        </p:txBody>
      </p:sp>
      <p:sp>
        <p:nvSpPr>
          <p:cNvPr id="22622" name="Oval 98"/>
          <p:cNvSpPr>
            <a:spLocks noChangeArrowheads="1"/>
          </p:cNvSpPr>
          <p:nvPr/>
        </p:nvSpPr>
        <p:spPr bwMode="auto">
          <a:xfrm>
            <a:off x="4886325" y="3492500"/>
            <a:ext cx="152400" cy="152400"/>
          </a:xfrm>
          <a:prstGeom prst="ellipse">
            <a:avLst/>
          </a:prstGeom>
          <a:solidFill>
            <a:srgbClr val="C38B4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900">
              <a:latin typeface="Calibri" pitchFamily="34" charset="0"/>
            </a:endParaRPr>
          </a:p>
        </p:txBody>
      </p:sp>
      <p:sp>
        <p:nvSpPr>
          <p:cNvPr id="22623" name="Text Box 33"/>
          <p:cNvSpPr txBox="1">
            <a:spLocks noChangeArrowheads="1"/>
          </p:cNvSpPr>
          <p:nvPr/>
        </p:nvSpPr>
        <p:spPr bwMode="auto">
          <a:xfrm>
            <a:off x="4270375" y="3311525"/>
            <a:ext cx="1284288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 i="1">
                <a:latin typeface="Times New Roman" pitchFamily="18" charset="0"/>
              </a:rPr>
              <a:t>Staley Farms Golf Club</a:t>
            </a:r>
          </a:p>
        </p:txBody>
      </p:sp>
      <p:sp>
        <p:nvSpPr>
          <p:cNvPr id="22624" name="Text Box 97"/>
          <p:cNvSpPr txBox="1">
            <a:spLocks noChangeArrowheads="1"/>
          </p:cNvSpPr>
          <p:nvPr/>
        </p:nvSpPr>
        <p:spPr bwMode="auto">
          <a:xfrm>
            <a:off x="1816100" y="3898900"/>
            <a:ext cx="17129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 i="1">
                <a:latin typeface="Times New Roman" pitchFamily="18" charset="0"/>
              </a:rPr>
              <a:t>The  Hassayampa Club</a:t>
            </a:r>
          </a:p>
          <a:p>
            <a:pPr algn="ctr"/>
            <a:r>
              <a:rPr lang="en-US" sz="900" i="1">
                <a:latin typeface="Times New Roman" pitchFamily="18" charset="0"/>
              </a:rPr>
              <a:t> </a:t>
            </a:r>
          </a:p>
        </p:txBody>
      </p:sp>
      <p:sp>
        <p:nvSpPr>
          <p:cNvPr id="22625" name="Oval 10"/>
          <p:cNvSpPr>
            <a:spLocks noChangeArrowheads="1"/>
          </p:cNvSpPr>
          <p:nvPr/>
        </p:nvSpPr>
        <p:spPr bwMode="auto">
          <a:xfrm>
            <a:off x="7067550" y="2185988"/>
            <a:ext cx="152400" cy="152400"/>
          </a:xfrm>
          <a:prstGeom prst="ellipse">
            <a:avLst/>
          </a:prstGeom>
          <a:solidFill>
            <a:srgbClr val="C38B4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900">
              <a:latin typeface="Calibri" pitchFamily="34" charset="0"/>
            </a:endParaRPr>
          </a:p>
        </p:txBody>
      </p:sp>
      <p:pic>
        <p:nvPicPr>
          <p:cNvPr id="22626" name="Picture 12"/>
          <p:cNvPicPr>
            <a:picLocks noChangeAspect="1" noChangeArrowheads="1"/>
          </p:cNvPicPr>
          <p:nvPr/>
        </p:nvPicPr>
        <p:blipFill>
          <a:blip r:embed="rId7" cstate="print"/>
          <a:srcRect l="75739" t="6187" r="7748" b="14604"/>
          <a:stretch>
            <a:fillRect/>
          </a:stretch>
        </p:blipFill>
        <p:spPr bwMode="auto">
          <a:xfrm>
            <a:off x="146050" y="993775"/>
            <a:ext cx="8829675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2531" name="Object 5"/>
          <p:cNvGraphicFramePr>
            <a:graphicFrameLocks noChangeAspect="1"/>
          </p:cNvGraphicFramePr>
          <p:nvPr/>
        </p:nvGraphicFramePr>
        <p:xfrm>
          <a:off x="7772400" y="6169025"/>
          <a:ext cx="1143000" cy="460375"/>
        </p:xfrm>
        <a:graphic>
          <a:graphicData uri="http://schemas.openxmlformats.org/presentationml/2006/ole">
            <p:oleObj spid="_x0000_s1030" name="Bitmap Image" r:id="rId8" imgW="7868748" imgH="3161905" progId="PBrush">
              <p:embed/>
            </p:oleObj>
          </a:graphicData>
        </a:graphic>
      </p:graphicFrame>
      <p:graphicFrame>
        <p:nvGraphicFramePr>
          <p:cNvPr id="22532" name="Object 6"/>
          <p:cNvGraphicFramePr>
            <a:graphicFrameLocks noChangeAspect="1"/>
          </p:cNvGraphicFramePr>
          <p:nvPr/>
        </p:nvGraphicFramePr>
        <p:xfrm>
          <a:off x="228600" y="6248400"/>
          <a:ext cx="990600" cy="369888"/>
        </p:xfrm>
        <a:graphic>
          <a:graphicData uri="http://schemas.openxmlformats.org/presentationml/2006/ole">
            <p:oleObj spid="_x0000_s1031" name="Bitmap Image" r:id="rId9" imgW="7621064" imgH="2838846" progId="PBrush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217</Words>
  <Application>Microsoft Office PowerPoint</Application>
  <PresentationFormat>Affichage à l'écran (4:3)</PresentationFormat>
  <Paragraphs>62</Paragraphs>
  <Slides>1</Slides>
  <Notes>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Office Theme</vt:lpstr>
      <vt:lpstr>Bitmap Image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Murphy, Mark</dc:creator>
  <cp:lastModifiedBy>r1@foxoo.com</cp:lastModifiedBy>
  <cp:revision>3</cp:revision>
  <dcterms:created xsi:type="dcterms:W3CDTF">2011-09-26T13:34:44Z</dcterms:created>
  <dcterms:modified xsi:type="dcterms:W3CDTF">2011-11-30T14:19:30Z</dcterms:modified>
</cp:coreProperties>
</file>